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77" r:id="rId5"/>
    <p:sldId id="278" r:id="rId6"/>
    <p:sldId id="279" r:id="rId7"/>
    <p:sldId id="280" r:id="rId8"/>
    <p:sldId id="281" r:id="rId9"/>
    <p:sldId id="282" r:id="rId10"/>
    <p:sldId id="261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59" r:id="rId24"/>
    <p:sldId id="295" r:id="rId25"/>
    <p:sldId id="296" r:id="rId26"/>
    <p:sldId id="297" r:id="rId27"/>
    <p:sldId id="276" r:id="rId28"/>
  </p:sldIdLst>
  <p:sldSz cx="16256000" cy="10160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85"/>
    <p:restoredTop sz="94681"/>
  </p:normalViewPr>
  <p:slideViewPr>
    <p:cSldViewPr snapToGrid="0">
      <p:cViewPr varScale="1">
        <p:scale>
          <a:sx n="61" d="100"/>
          <a:sy n="61" d="100"/>
        </p:scale>
        <p:origin x="103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1" name="Shape 15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267148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4FBD9F1B-1BB7-4004-820E-6CAD847E2F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10160000"/>
          </a:xfrm>
          <a:prstGeom prst="rect">
            <a:avLst/>
          </a:prstGeom>
        </p:spPr>
      </p:pic>
      <p:sp>
        <p:nvSpPr>
          <p:cNvPr id="14" name="标题文本"/>
          <p:cNvSpPr txBox="1">
            <a:spLocks noGrp="1"/>
          </p:cNvSpPr>
          <p:nvPr>
            <p:ph type="title"/>
          </p:nvPr>
        </p:nvSpPr>
        <p:spPr>
          <a:xfrm>
            <a:off x="437621" y="5531991"/>
            <a:ext cx="10900834" cy="1054018"/>
          </a:xfrm>
          <a:prstGeom prst="rect">
            <a:avLst/>
          </a:prstGeom>
        </p:spPr>
        <p:txBody>
          <a:bodyPr anchor="b"/>
          <a:lstStyle>
            <a:lvl1pPr>
              <a:defRPr sz="5200"/>
            </a:lvl1pPr>
          </a:lstStyle>
          <a:p>
            <a:r>
              <a:t>标题文本</a:t>
            </a:r>
          </a:p>
        </p:txBody>
      </p:sp>
      <p:sp>
        <p:nvSpPr>
          <p:cNvPr id="1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" name="从小白到大牛"/>
          <p:cNvSpPr txBox="1"/>
          <p:nvPr userDrawn="1"/>
        </p:nvSpPr>
        <p:spPr>
          <a:xfrm>
            <a:off x="351711" y="3449611"/>
            <a:ext cx="7140842" cy="1030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2916" tIns="52916" rIns="52916" bIns="52916" anchor="ctr">
            <a:spAutoFit/>
          </a:bodyPr>
          <a:lstStyle>
            <a:lvl1pPr>
              <a:defRPr sz="6400">
                <a:latin typeface="Lantinghei SC Heavy"/>
                <a:ea typeface="Lantinghei SC Heavy"/>
                <a:cs typeface="Lantinghei SC Heavy"/>
                <a:sym typeface="Lantinghei SC Heavy"/>
              </a:defRPr>
            </a:lvl1pPr>
          </a:lstStyle>
          <a:p>
            <a:r>
              <a:rPr lang="en-US" altLang="zh-CN" sz="6000" spc="600" dirty="0" smtClean="0"/>
              <a:t>Python</a:t>
            </a:r>
            <a:r>
              <a:rPr lang="zh-CN" altLang="en-US" sz="6000" spc="600" dirty="0" smtClean="0"/>
              <a:t>编程指南</a:t>
            </a:r>
            <a:endParaRPr sz="6000" spc="600" dirty="0"/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38812E40-B381-432E-8170-694247DA52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76" y="4780580"/>
            <a:ext cx="4216573" cy="4856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677583" y="6627812"/>
            <a:ext cx="10900834" cy="4953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7" name="“在此键入引文。”"/>
          <p:cNvSpPr>
            <a:spLocks noGrp="1"/>
          </p:cNvSpPr>
          <p:nvPr>
            <p:ph type="body" sz="quarter" idx="14"/>
          </p:nvPr>
        </p:nvSpPr>
        <p:spPr>
          <a:xfrm>
            <a:off x="2677583" y="4412720"/>
            <a:ext cx="10900834" cy="77893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“在此键入引文。”</a:t>
            </a:r>
          </a:p>
        </p:txBody>
      </p:sp>
      <p:sp>
        <p:nvSpPr>
          <p:cNvPr id="9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图像"/>
          <p:cNvSpPr>
            <a:spLocks noGrp="1"/>
          </p:cNvSpPr>
          <p:nvPr>
            <p:ph type="pic" idx="13"/>
          </p:nvPr>
        </p:nvSpPr>
        <p:spPr>
          <a:xfrm>
            <a:off x="1354666" y="0"/>
            <a:ext cx="13541060" cy="10160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代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0411BA6-DAD3-4828-A878-C7DC61DDE6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10160000"/>
          </a:xfrm>
          <a:prstGeom prst="rect">
            <a:avLst/>
          </a:prstGeom>
        </p:spPr>
      </p:pic>
      <p:pic>
        <p:nvPicPr>
          <p:cNvPr id="114" name="矩形" descr="矩形"/>
          <p:cNvPicPr>
            <a:picLocks/>
          </p:cNvPicPr>
          <p:nvPr/>
        </p:nvPicPr>
        <p:blipFill>
          <a:blip r:embed="rId3">
            <a:alphaModFix amt="83528"/>
            <a:extLst/>
          </a:blip>
          <a:stretch>
            <a:fillRect/>
          </a:stretch>
        </p:blipFill>
        <p:spPr>
          <a:xfrm>
            <a:off x="797454" y="1940414"/>
            <a:ext cx="13118570" cy="6967710"/>
          </a:xfrm>
          <a:prstGeom prst="rect">
            <a:avLst/>
          </a:prstGeom>
          <a:effectLst>
            <a:outerShdw blurRad="38100" dist="12700" dir="3685043" rotWithShape="0">
              <a:srgbClr val="000000">
                <a:alpha val="0"/>
              </a:srgbClr>
            </a:outerShdw>
          </a:effectLst>
        </p:spPr>
      </p:pic>
      <p:sp>
        <p:nvSpPr>
          <p:cNvPr id="115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67920" y="1951302"/>
            <a:ext cx="5556251" cy="42730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0"/>
              </a:spcBef>
              <a:buSzTx/>
              <a:buNone/>
              <a:defRPr sz="2800"/>
            </a:lvl1pPr>
            <a:lvl2pPr marL="0" indent="228600">
              <a:spcBef>
                <a:spcPts val="1000"/>
              </a:spcBef>
              <a:buSzTx/>
              <a:buNone/>
              <a:defRPr sz="2800"/>
            </a:lvl2pPr>
            <a:lvl3pPr marL="0" indent="457200">
              <a:spcBef>
                <a:spcPts val="1000"/>
              </a:spcBef>
              <a:buSzTx/>
              <a:buNone/>
              <a:defRPr sz="2800"/>
            </a:lvl3pPr>
            <a:lvl4pPr marL="0" indent="685800">
              <a:spcBef>
                <a:spcPts val="1000"/>
              </a:spcBef>
              <a:buSzTx/>
              <a:buNone/>
              <a:defRPr sz="2800"/>
            </a:lvl4pPr>
            <a:lvl5pPr marL="0" indent="914400">
              <a:spcBef>
                <a:spcPts val="1000"/>
              </a:spcBef>
              <a:buSzTx/>
              <a:buNone/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6" name="线条"/>
          <p:cNvSpPr/>
          <p:nvPr/>
        </p:nvSpPr>
        <p:spPr>
          <a:xfrm>
            <a:off x="820930" y="1719791"/>
            <a:ext cx="14614140" cy="1"/>
          </a:xfrm>
          <a:prstGeom prst="line">
            <a:avLst/>
          </a:prstGeom>
          <a:ln w="12700">
            <a:solidFill>
              <a:srgbClr val="53585F"/>
            </a:solidFill>
            <a:miter lim="400000"/>
          </a:ln>
        </p:spPr>
        <p:txBody>
          <a:bodyPr lIns="52916" tIns="52916" rIns="52916" bIns="52916" anchor="ctr"/>
          <a:lstStyle/>
          <a:p>
            <a:pPr>
              <a:defRPr sz="2400"/>
            </a:pPr>
            <a:endParaRPr/>
          </a:p>
        </p:txBody>
      </p:sp>
      <p:sp>
        <p:nvSpPr>
          <p:cNvPr id="117" name="标题文本"/>
          <p:cNvSpPr txBox="1"/>
          <p:nvPr/>
        </p:nvSpPr>
        <p:spPr>
          <a:xfrm>
            <a:off x="728133" y="704585"/>
            <a:ext cx="11562292" cy="2182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2916" tIns="52916" rIns="52916" bIns="52916">
            <a:normAutofit/>
          </a:bodyPr>
          <a:lstStyle>
            <a:lvl1pPr algn="l">
              <a:defRPr sz="620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标题文本</a:t>
            </a:r>
          </a:p>
        </p:txBody>
      </p:sp>
      <p:sp>
        <p:nvSpPr>
          <p:cNvPr id="11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F677D9DD-9371-4443-98E9-08609D48A5F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2509" y="8365787"/>
            <a:ext cx="1470112" cy="1656894"/>
          </a:xfrm>
          <a:prstGeom prst="rect">
            <a:avLst/>
          </a:prstGeom>
          <a:ln>
            <a:noFill/>
          </a:ln>
          <a:effectLst>
            <a:outerShdw blurRad="292100" dist="139700" dir="2700000" sx="89000" sy="89000" algn="tl" rotWithShape="0">
              <a:srgbClr val="333333">
                <a:alpha val="47000"/>
              </a:srgbClr>
            </a:outerShdw>
          </a:effectLst>
        </p:spPr>
      </p:pic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4DE05C81-B015-4055-8380-27B5978086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10160000"/>
          </a:xfrm>
          <a:prstGeom prst="rect">
            <a:avLst/>
          </a:prstGeom>
        </p:spPr>
      </p:pic>
      <p:sp>
        <p:nvSpPr>
          <p:cNvPr id="12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F677D9DD-9371-4443-98E9-08609D48A5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2509" y="8365787"/>
            <a:ext cx="1470112" cy="1656894"/>
          </a:xfrm>
          <a:prstGeom prst="rect">
            <a:avLst/>
          </a:prstGeom>
          <a:ln>
            <a:noFill/>
          </a:ln>
          <a:effectLst>
            <a:outerShdw blurRad="292100" dist="139700" dir="2700000" sx="89000" sy="89000" algn="tl" rotWithShape="0">
              <a:srgbClr val="333333">
                <a:alpha val="47000"/>
              </a:srgbClr>
            </a:outerShdw>
          </a:effectLst>
        </p:spPr>
      </p:pic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谢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PT-3的副本副本.jpg" descr="PPT-3的副本副本.jp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6256000" cy="1016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四级（标题＋详细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线条"/>
          <p:cNvSpPr/>
          <p:nvPr/>
        </p:nvSpPr>
        <p:spPr>
          <a:xfrm>
            <a:off x="1857438" y="1514739"/>
            <a:ext cx="12417508" cy="37"/>
          </a:xfrm>
          <a:prstGeom prst="line">
            <a:avLst/>
          </a:prstGeom>
          <a:ln w="12700">
            <a:solidFill>
              <a:srgbClr val="000000">
                <a:alpha val="50000"/>
              </a:srgbClr>
            </a:solidFill>
            <a:miter lim="400000"/>
          </a:ln>
        </p:spPr>
        <p:txBody>
          <a:bodyPr lIns="52916" tIns="52916" rIns="52916" bIns="52916" anchor="ctr"/>
          <a:lstStyle/>
          <a:p>
            <a:pPr algn="l" defTabSz="47625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2" name="国际化与本地化是相反的过程"/>
          <p:cNvSpPr txBox="1">
            <a:spLocks noGrp="1"/>
          </p:cNvSpPr>
          <p:nvPr>
            <p:ph type="body" sz="quarter" idx="13"/>
          </p:nvPr>
        </p:nvSpPr>
        <p:spPr>
          <a:xfrm>
            <a:off x="1857375" y="509323"/>
            <a:ext cx="11509375" cy="952501"/>
          </a:xfrm>
          <a:prstGeom prst="rect">
            <a:avLst/>
          </a:prstGeom>
        </p:spPr>
        <p:txBody>
          <a:bodyPr>
            <a:spAutoFit/>
          </a:bodyPr>
          <a:lstStyle>
            <a:lvl1pPr marL="357187" indent="-357187" defTabSz="476250">
              <a:spcBef>
                <a:spcPts val="0"/>
              </a:spcBef>
              <a:buSzTx/>
              <a:buNone/>
              <a:defRPr sz="660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国际化与本地化是相反的过程</a:t>
            </a:r>
          </a:p>
        </p:txBody>
      </p:sp>
      <p:sp>
        <p:nvSpPr>
          <p:cNvPr id="143" name="❖ UIBarButtonSystemItemDone"/>
          <p:cNvSpPr txBox="1">
            <a:spLocks noGrp="1"/>
          </p:cNvSpPr>
          <p:nvPr>
            <p:ph type="body" sz="quarter" idx="14"/>
          </p:nvPr>
        </p:nvSpPr>
        <p:spPr>
          <a:xfrm>
            <a:off x="1473729" y="1561041"/>
            <a:ext cx="9154584" cy="1071564"/>
          </a:xfrm>
          <a:prstGeom prst="rect">
            <a:avLst/>
          </a:prstGeom>
        </p:spPr>
        <p:txBody>
          <a:bodyPr>
            <a:spAutoFit/>
          </a:bodyPr>
          <a:lstStyle>
            <a:lvl1pPr marL="773906" indent="-297656" defTabSz="476250">
              <a:lnSpc>
                <a:spcPct val="150000"/>
              </a:lnSpc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❖ UIBarButtonSystemItemDone</a:t>
            </a:r>
          </a:p>
        </p:txBody>
      </p:sp>
      <p:sp>
        <p:nvSpPr>
          <p:cNvPr id="14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862402" y="9458853"/>
            <a:ext cx="347134" cy="372534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文本"/>
          <p:cNvSpPr txBox="1">
            <a:spLocks noGrp="1"/>
          </p:cNvSpPr>
          <p:nvPr>
            <p:ph type="title"/>
          </p:nvPr>
        </p:nvSpPr>
        <p:spPr>
          <a:xfrm>
            <a:off x="3014927" y="2700602"/>
            <a:ext cx="10226146" cy="3439584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r>
              <a:t>标题文本</a:t>
            </a:r>
          </a:p>
        </p:txBody>
      </p:sp>
      <p:sp>
        <p:nvSpPr>
          <p:cNvPr id="2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" name="组 1"/>
          <p:cNvGrpSpPr/>
          <p:nvPr userDrawn="1"/>
        </p:nvGrpSpPr>
        <p:grpSpPr>
          <a:xfrm>
            <a:off x="0" y="0"/>
            <a:ext cx="16256000" cy="10160000"/>
            <a:chOff x="0" y="0"/>
            <a:chExt cx="16256000" cy="10160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xmlns="" id="{8E5A2983-C60A-4F3A-9C0F-1F296DDA55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6256000" cy="101600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="" xmlns:a16="http://schemas.microsoft.com/office/drawing/2014/main" id="{04023B6A-0B51-40E6-B173-ED1BF67CAB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31982" y="8110088"/>
              <a:ext cx="1326003" cy="1527359"/>
            </a:xfrm>
            <a:prstGeom prst="rect">
              <a:avLst/>
            </a:prstGeom>
            <a:ln>
              <a:noFill/>
            </a:ln>
            <a:effectLst>
              <a:outerShdw blurRad="292100" dist="139700" dir="2700000" sx="89000" sy="89000" algn="tl" rotWithShape="0">
                <a:srgbClr val="333333">
                  <a:alpha val="47000"/>
                </a:srgbClr>
              </a:outerShdw>
            </a:effectLst>
          </p:spPr>
        </p:pic>
        <p:sp>
          <p:nvSpPr>
            <p:cNvPr id="6" name="矩形 5"/>
            <p:cNvSpPr/>
            <p:nvPr userDrawn="1"/>
          </p:nvSpPr>
          <p:spPr>
            <a:xfrm>
              <a:off x="10097312" y="8617527"/>
              <a:ext cx="4271327" cy="637309"/>
            </a:xfrm>
            <a:prstGeom prst="rect">
              <a:avLst/>
            </a:prstGeom>
            <a:solidFill>
              <a:srgbClr val="A2B3B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2916" tIns="52916" rIns="52916" bIns="52916" numCol="1" spcCol="38100" rtlCol="0" anchor="ctr">
              <a:spAutoFit/>
            </a:bodyPr>
            <a:lstStyle/>
            <a:p>
              <a:pPr marL="0" marR="0" indent="0" algn="ctr" defTabSz="60854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文本"/>
          <p:cNvSpPr txBox="1">
            <a:spLocks noGrp="1"/>
          </p:cNvSpPr>
          <p:nvPr>
            <p:ph type="title"/>
          </p:nvPr>
        </p:nvSpPr>
        <p:spPr>
          <a:xfrm>
            <a:off x="3014927" y="3327135"/>
            <a:ext cx="10226146" cy="3439584"/>
          </a:xfrm>
          <a:prstGeom prst="rect">
            <a:avLst/>
          </a:prstGeom>
        </p:spPr>
        <p:txBody>
          <a:bodyPr anchor="ctr"/>
          <a:lstStyle>
            <a:lvl1pPr algn="ctr">
              <a:defRPr sz="5200"/>
            </a:lvl1pPr>
          </a:lstStyle>
          <a:p>
            <a:r>
              <a:t>标题文本</a:t>
            </a:r>
          </a:p>
        </p:txBody>
      </p:sp>
      <p:sp>
        <p:nvSpPr>
          <p:cNvPr id="3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 2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文本"/>
          <p:cNvSpPr txBox="1">
            <a:spLocks noGrp="1"/>
          </p:cNvSpPr>
          <p:nvPr>
            <p:ph type="title"/>
          </p:nvPr>
        </p:nvSpPr>
        <p:spPr>
          <a:xfrm>
            <a:off x="3014927" y="3327135"/>
            <a:ext cx="10226146" cy="3439584"/>
          </a:xfrm>
          <a:prstGeom prst="rect">
            <a:avLst/>
          </a:prstGeom>
        </p:spPr>
        <p:txBody>
          <a:bodyPr anchor="ctr"/>
          <a:lstStyle>
            <a:lvl1pPr algn="ctr">
              <a:defRPr sz="5200"/>
            </a:lvl1pPr>
          </a:lstStyle>
          <a:p>
            <a:r>
              <a:t>标题文本</a:t>
            </a:r>
          </a:p>
        </p:txBody>
      </p:sp>
      <p:sp>
        <p:nvSpPr>
          <p:cNvPr id="4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" name="组 1"/>
          <p:cNvGrpSpPr/>
          <p:nvPr userDrawn="1"/>
        </p:nvGrpSpPr>
        <p:grpSpPr>
          <a:xfrm>
            <a:off x="0" y="0"/>
            <a:ext cx="16256000" cy="10160000"/>
            <a:chOff x="0" y="0"/>
            <a:chExt cx="16256000" cy="10160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xmlns="" id="{CCF50273-6659-432A-A27F-1FA21AF744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6256000" cy="10160000"/>
            </a:xfrm>
            <a:prstGeom prst="rect">
              <a:avLst/>
            </a:prstGeom>
          </p:spPr>
        </p:pic>
        <p:sp>
          <p:nvSpPr>
            <p:cNvPr id="5" name="矩形 4"/>
            <p:cNvSpPr/>
            <p:nvPr userDrawn="1"/>
          </p:nvSpPr>
          <p:spPr>
            <a:xfrm>
              <a:off x="10097312" y="8617527"/>
              <a:ext cx="4271327" cy="637309"/>
            </a:xfrm>
            <a:prstGeom prst="rect">
              <a:avLst/>
            </a:prstGeom>
            <a:solidFill>
              <a:srgbClr val="A2B3B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2916" tIns="52916" rIns="52916" bIns="52916" numCol="1" spcCol="38100" rtlCol="0" anchor="ctr">
              <a:spAutoFit/>
            </a:bodyPr>
            <a:lstStyle/>
            <a:p>
              <a:pPr marL="0" marR="0" indent="0" algn="ctr" defTabSz="60854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pic>
          <p:nvPicPr>
            <p:cNvPr id="6" name="图片 5">
              <a:extLst>
                <a:ext uri="{FF2B5EF4-FFF2-40B4-BE49-F238E27FC236}">
                  <a16:creationId xmlns="" xmlns:a16="http://schemas.microsoft.com/office/drawing/2014/main" id="{04023B6A-0B51-40E6-B173-ED1BF67CAB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31982" y="8110088"/>
              <a:ext cx="1326003" cy="1527359"/>
            </a:xfrm>
            <a:prstGeom prst="rect">
              <a:avLst/>
            </a:prstGeom>
            <a:ln>
              <a:noFill/>
            </a:ln>
            <a:effectLst>
              <a:outerShdw blurRad="292100" dist="139700" dir="2700000" sx="89000" sy="89000" algn="tl" rotWithShape="0">
                <a:srgbClr val="333333">
                  <a:alpha val="47000"/>
                </a:srgbClr>
              </a:outerShdw>
            </a:effectLst>
          </p:spPr>
        </p:pic>
      </p:grp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正文级别 1…"/>
          <p:cNvSpPr txBox="1">
            <a:spLocks noGrp="1"/>
          </p:cNvSpPr>
          <p:nvPr>
            <p:ph type="body" idx="1"/>
          </p:nvPr>
        </p:nvSpPr>
        <p:spPr>
          <a:xfrm>
            <a:off x="2706687" y="1805781"/>
            <a:ext cx="11562292" cy="6548438"/>
          </a:xfrm>
          <a:prstGeom prst="rect">
            <a:avLst/>
          </a:prstGeom>
        </p:spPr>
        <p:txBody>
          <a:bodyPr/>
          <a:lstStyle>
            <a:lvl1pPr>
              <a:spcBef>
                <a:spcPts val="2600"/>
              </a:spcBef>
              <a:buClr>
                <a:srgbClr val="FF9300"/>
              </a:buClr>
              <a:buSzPct val="120000"/>
              <a:buChar char="๏"/>
            </a:lvl1pPr>
            <a:lvl2pPr>
              <a:spcBef>
                <a:spcPts val="2600"/>
              </a:spcBef>
              <a:buClr>
                <a:srgbClr val="FF9300"/>
              </a:buClr>
              <a:buChar char="๏"/>
            </a:lvl2pPr>
            <a:lvl3pPr>
              <a:spcBef>
                <a:spcPts val="2600"/>
              </a:spcBef>
              <a:buClr>
                <a:srgbClr val="FF9300"/>
              </a:buClr>
              <a:buChar char="๏"/>
            </a:lvl3pPr>
            <a:lvl4pPr>
              <a:spcBef>
                <a:spcPts val="2600"/>
              </a:spcBef>
              <a:buClr>
                <a:srgbClr val="FF9300"/>
              </a:buClr>
              <a:buChar char="๏"/>
            </a:lvl4pPr>
            <a:lvl5pPr>
              <a:spcBef>
                <a:spcPts val="2600"/>
              </a:spcBef>
              <a:buClr>
                <a:srgbClr val="FF9300"/>
              </a:buClr>
              <a:buChar char="๏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" name="标题文本"/>
          <p:cNvSpPr txBox="1">
            <a:spLocks noGrp="1"/>
          </p:cNvSpPr>
          <p:nvPr>
            <p:ph type="title"/>
          </p:nvPr>
        </p:nvSpPr>
        <p:spPr>
          <a:xfrm>
            <a:off x="747183" y="551127"/>
            <a:ext cx="11562292" cy="1174949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图像"/>
          <p:cNvSpPr>
            <a:spLocks noGrp="1"/>
          </p:cNvSpPr>
          <p:nvPr>
            <p:ph type="pic" sz="half" idx="13"/>
          </p:nvPr>
        </p:nvSpPr>
        <p:spPr>
          <a:xfrm>
            <a:off x="8437562" y="2051579"/>
            <a:ext cx="5556251" cy="65484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2414587" y="3270779"/>
            <a:ext cx="5556251" cy="6548438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2600"/>
              </a:spcBef>
              <a:buClr>
                <a:srgbClr val="FF9300"/>
              </a:buClr>
              <a:buSzPct val="120000"/>
              <a:buChar char="๏"/>
              <a:defRPr sz="2800"/>
            </a:lvl1pPr>
            <a:lvl2pPr marL="685800" indent="-342900">
              <a:spcBef>
                <a:spcPts val="2600"/>
              </a:spcBef>
              <a:buClr>
                <a:srgbClr val="FF9300"/>
              </a:buClr>
              <a:buChar char="๏"/>
              <a:defRPr sz="2800"/>
            </a:lvl2pPr>
            <a:lvl3pPr marL="1028700" indent="-342900">
              <a:spcBef>
                <a:spcPts val="2600"/>
              </a:spcBef>
              <a:buClr>
                <a:srgbClr val="FF9300"/>
              </a:buClr>
              <a:buChar char="๏"/>
              <a:defRPr sz="2800"/>
            </a:lvl3pPr>
            <a:lvl4pPr marL="1371600" indent="-342900">
              <a:spcBef>
                <a:spcPts val="2600"/>
              </a:spcBef>
              <a:buClr>
                <a:srgbClr val="FF9300"/>
              </a:buClr>
              <a:buChar char="๏"/>
              <a:defRPr sz="2800"/>
            </a:lvl4pPr>
            <a:lvl5pPr marL="1714500" indent="-342900">
              <a:spcBef>
                <a:spcPts val="2600"/>
              </a:spcBef>
              <a:buClr>
                <a:srgbClr val="FF9300"/>
              </a:buClr>
              <a:buChar char="๏"/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9" name="标题文本"/>
          <p:cNvSpPr txBox="1">
            <a:spLocks noGrp="1"/>
          </p:cNvSpPr>
          <p:nvPr>
            <p:ph type="title"/>
          </p:nvPr>
        </p:nvSpPr>
        <p:spPr>
          <a:xfrm>
            <a:off x="705379" y="603018"/>
            <a:ext cx="13095750" cy="109154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D00CA457-706D-4A81-9077-E81835A1B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10160000"/>
          </a:xfrm>
          <a:prstGeom prst="rect">
            <a:avLst/>
          </a:prstGeom>
        </p:spPr>
      </p:pic>
      <p:sp>
        <p:nvSpPr>
          <p:cNvPr id="78" name="正文级别 1…"/>
          <p:cNvSpPr txBox="1">
            <a:spLocks noGrp="1"/>
          </p:cNvSpPr>
          <p:nvPr>
            <p:ph type="body" idx="1"/>
          </p:nvPr>
        </p:nvSpPr>
        <p:spPr>
          <a:xfrm>
            <a:off x="3352270" y="1230312"/>
            <a:ext cx="11562293" cy="7514167"/>
          </a:xfrm>
          <a:prstGeom prst="rect">
            <a:avLst/>
          </a:prstGeom>
        </p:spPr>
        <p:txBody>
          <a:bodyPr/>
          <a:lstStyle>
            <a:lvl1pPr>
              <a:spcBef>
                <a:spcPts val="2600"/>
              </a:spcBef>
              <a:buClr>
                <a:srgbClr val="FF9300"/>
              </a:buClr>
              <a:buSzPct val="120000"/>
              <a:buChar char="๏"/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  <a:lvl2pPr>
              <a:spcBef>
                <a:spcPts val="2600"/>
              </a:spcBef>
              <a:buClr>
                <a:srgbClr val="FF9300"/>
              </a:buClr>
              <a:buChar char="๏"/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2pPr>
            <a:lvl3pPr>
              <a:spcBef>
                <a:spcPts val="2600"/>
              </a:spcBef>
              <a:buClr>
                <a:srgbClr val="FF9300"/>
              </a:buClr>
              <a:buChar char="๏"/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3pPr>
            <a:lvl4pPr>
              <a:spcBef>
                <a:spcPts val="2600"/>
              </a:spcBef>
              <a:buClr>
                <a:srgbClr val="FF9300"/>
              </a:buClr>
              <a:buChar char="๏"/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4pPr>
            <a:lvl5pPr>
              <a:spcBef>
                <a:spcPts val="2600"/>
              </a:spcBef>
              <a:buClr>
                <a:srgbClr val="FF9300"/>
              </a:buClr>
              <a:buChar char="๏"/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F677D9DD-9371-4443-98E9-08609D48A5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2509" y="8365787"/>
            <a:ext cx="1470112" cy="1656894"/>
          </a:xfrm>
          <a:prstGeom prst="rect">
            <a:avLst/>
          </a:prstGeom>
          <a:ln>
            <a:noFill/>
          </a:ln>
          <a:effectLst>
            <a:outerShdw blurRad="292100" dist="139700" dir="2700000" sx="89000" sy="89000" algn="tl" rotWithShape="0">
              <a:srgbClr val="333333">
                <a:alpha val="47000"/>
              </a:srgbClr>
            </a:outerShdw>
          </a:effectLst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图像"/>
          <p:cNvSpPr>
            <a:spLocks noGrp="1"/>
          </p:cNvSpPr>
          <p:nvPr>
            <p:ph type="pic" sz="half" idx="13"/>
          </p:nvPr>
        </p:nvSpPr>
        <p:spPr>
          <a:xfrm>
            <a:off x="2346854" y="926041"/>
            <a:ext cx="5556251" cy="83079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图像"/>
          <p:cNvSpPr>
            <a:spLocks noGrp="1"/>
          </p:cNvSpPr>
          <p:nvPr>
            <p:ph type="pic" sz="quarter" idx="14"/>
          </p:nvPr>
        </p:nvSpPr>
        <p:spPr>
          <a:xfrm>
            <a:off x="8352895" y="5304895"/>
            <a:ext cx="5556251" cy="392906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8" name="图像"/>
          <p:cNvSpPr>
            <a:spLocks noGrp="1"/>
          </p:cNvSpPr>
          <p:nvPr>
            <p:ph type="pic" sz="quarter" idx="15"/>
          </p:nvPr>
        </p:nvSpPr>
        <p:spPr>
          <a:xfrm>
            <a:off x="8359373" y="926041"/>
            <a:ext cx="5556250" cy="392906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2.jpg"/><Relationship Id="rId18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D7D78142-210F-432E-B8B4-0321545944F2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10160000"/>
          </a:xfrm>
          <a:prstGeom prst="rect">
            <a:avLst/>
          </a:prstGeom>
        </p:spPr>
      </p:pic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728133" y="569118"/>
            <a:ext cx="13704028" cy="1016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2916" tIns="52916" rIns="52916" bIns="52916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线条"/>
          <p:cNvSpPr/>
          <p:nvPr/>
        </p:nvSpPr>
        <p:spPr>
          <a:xfrm>
            <a:off x="820930" y="1719791"/>
            <a:ext cx="14614140" cy="1"/>
          </a:xfrm>
          <a:prstGeom prst="line">
            <a:avLst/>
          </a:prstGeom>
          <a:ln w="12700">
            <a:solidFill>
              <a:srgbClr val="53585F"/>
            </a:solidFill>
            <a:miter lim="400000"/>
          </a:ln>
        </p:spPr>
        <p:txBody>
          <a:bodyPr lIns="52916" tIns="52916" rIns="52916" bIns="52916" anchor="ctr"/>
          <a:lstStyle/>
          <a:p>
            <a:pPr>
              <a:defRPr sz="2400"/>
            </a:pPr>
            <a:endParaRPr/>
          </a:p>
        </p:txBody>
      </p:sp>
      <p:sp>
        <p:nvSpPr>
          <p:cNvPr id="5" name="正文级别 1…"/>
          <p:cNvSpPr txBox="1">
            <a:spLocks noGrp="1"/>
          </p:cNvSpPr>
          <p:nvPr>
            <p:ph type="body" idx="1"/>
          </p:nvPr>
        </p:nvSpPr>
        <p:spPr>
          <a:xfrm>
            <a:off x="2346854" y="2711979"/>
            <a:ext cx="11562292" cy="6548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2916" tIns="52916" rIns="52916" bIns="52916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7935017" y="9637447"/>
            <a:ext cx="372737" cy="385234"/>
          </a:xfrm>
          <a:prstGeom prst="rect">
            <a:avLst/>
          </a:prstGeom>
          <a:ln w="12700">
            <a:miter lim="400000"/>
          </a:ln>
        </p:spPr>
        <p:txBody>
          <a:bodyPr wrap="none" lIns="52916" tIns="52916" rIns="52916" bIns="52916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F677D9DD-9371-4443-98E9-08609D48A5FC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2509" y="8365787"/>
            <a:ext cx="1470112" cy="1656894"/>
          </a:xfrm>
          <a:prstGeom prst="rect">
            <a:avLst/>
          </a:prstGeom>
          <a:ln>
            <a:noFill/>
          </a:ln>
          <a:effectLst>
            <a:outerShdw blurRad="292100" dist="139700" dir="2700000" sx="89000" sy="89000" algn="tl" rotWithShape="0">
              <a:srgbClr val="333333">
                <a:alpha val="47000"/>
              </a:srgbClr>
            </a:outerShdw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60854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冬青黑体简体中文 W3"/>
          <a:ea typeface="冬青黑体简体中文 W3"/>
          <a:cs typeface="冬青黑体简体中文 W3"/>
          <a:sym typeface="冬青黑体简体中文 W3"/>
        </a:defRPr>
      </a:lvl1pPr>
      <a:lvl2pPr marL="0" marR="0" indent="228600" algn="l" defTabSz="60854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冬青黑体简体中文 W3"/>
          <a:ea typeface="冬青黑体简体中文 W3"/>
          <a:cs typeface="冬青黑体简体中文 W3"/>
          <a:sym typeface="冬青黑体简体中文 W3"/>
        </a:defRPr>
      </a:lvl2pPr>
      <a:lvl3pPr marL="0" marR="0" indent="457200" algn="l" defTabSz="60854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冬青黑体简体中文 W3"/>
          <a:ea typeface="冬青黑体简体中文 W3"/>
          <a:cs typeface="冬青黑体简体中文 W3"/>
          <a:sym typeface="冬青黑体简体中文 W3"/>
        </a:defRPr>
      </a:lvl3pPr>
      <a:lvl4pPr marL="0" marR="0" indent="685800" algn="l" defTabSz="60854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冬青黑体简体中文 W3"/>
          <a:ea typeface="冬青黑体简体中文 W3"/>
          <a:cs typeface="冬青黑体简体中文 W3"/>
          <a:sym typeface="冬青黑体简体中文 W3"/>
        </a:defRPr>
      </a:lvl4pPr>
      <a:lvl5pPr marL="0" marR="0" indent="914400" algn="l" defTabSz="60854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冬青黑体简体中文 W3"/>
          <a:ea typeface="冬青黑体简体中文 W3"/>
          <a:cs typeface="冬青黑体简体中文 W3"/>
          <a:sym typeface="冬青黑体简体中文 W3"/>
        </a:defRPr>
      </a:lvl5pPr>
      <a:lvl6pPr marL="0" marR="0" indent="1143000" algn="l" defTabSz="60854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冬青黑体简体中文 W3"/>
          <a:ea typeface="冬青黑体简体中文 W3"/>
          <a:cs typeface="冬青黑体简体中文 W3"/>
          <a:sym typeface="冬青黑体简体中文 W3"/>
        </a:defRPr>
      </a:lvl6pPr>
      <a:lvl7pPr marL="0" marR="0" indent="1371600" algn="l" defTabSz="60854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冬青黑体简体中文 W3"/>
          <a:ea typeface="冬青黑体简体中文 W3"/>
          <a:cs typeface="冬青黑体简体中文 W3"/>
          <a:sym typeface="冬青黑体简体中文 W3"/>
        </a:defRPr>
      </a:lvl7pPr>
      <a:lvl8pPr marL="0" marR="0" indent="1600200" algn="l" defTabSz="60854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冬青黑体简体中文 W3"/>
          <a:ea typeface="冬青黑体简体中文 W3"/>
          <a:cs typeface="冬青黑体简体中文 W3"/>
          <a:sym typeface="冬青黑体简体中文 W3"/>
        </a:defRPr>
      </a:lvl8pPr>
      <a:lvl9pPr marL="0" marR="0" indent="1828800" algn="l" defTabSz="60854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冬青黑体简体中文 W3"/>
          <a:ea typeface="冬青黑体简体中文 W3"/>
          <a:cs typeface="冬青黑体简体中文 W3"/>
          <a:sym typeface="冬青黑体简体中文 W3"/>
        </a:defRPr>
      </a:lvl9pPr>
    </p:titleStyle>
    <p:bodyStyle>
      <a:lvl1pPr marL="4445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第10章 函数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章 开发环境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10.2  返回特殊数据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 	</a:t>
            </a:r>
            <a:r>
              <a:rPr lang="en-US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开发工具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课程内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 err="1"/>
              <a:t>Jetbrains</a:t>
            </a:r>
            <a:r>
              <a:rPr lang="zh-CN" altLang="en-US" dirty="0"/>
              <a:t>公司工具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620" y="1726076"/>
            <a:ext cx="9540240" cy="730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708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课程内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2.2.1 	</a:t>
            </a:r>
            <a:r>
              <a:rPr lang="zh-CN" altLang="en-US" dirty="0"/>
              <a:t>下载和安装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880" y="1891030"/>
            <a:ext cx="9540240" cy="665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243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课程内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2.2.2 	</a:t>
            </a:r>
            <a:r>
              <a:rPr lang="zh-CN" altLang="en-US" dirty="0"/>
              <a:t>设置</a:t>
            </a:r>
            <a:r>
              <a:rPr lang="en-US" altLang="zh-CN" dirty="0"/>
              <a:t>Python</a:t>
            </a:r>
            <a:r>
              <a:rPr lang="zh-CN" altLang="en-US" dirty="0"/>
              <a:t>解释器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779" y="1726076"/>
            <a:ext cx="10257481" cy="708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04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课程内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配置</a:t>
            </a:r>
            <a:r>
              <a:rPr lang="en-US" altLang="zh-CN" dirty="0"/>
              <a:t>Python</a:t>
            </a:r>
            <a:r>
              <a:rPr lang="zh-CN" altLang="en-US" dirty="0"/>
              <a:t>解释器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067" y="1726076"/>
            <a:ext cx="10827707" cy="680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8744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10.1  函数声明…"/>
          <p:cNvSpPr txBox="1">
            <a:spLocks noGrp="1"/>
          </p:cNvSpPr>
          <p:nvPr>
            <p:ph type="body" idx="1"/>
          </p:nvPr>
        </p:nvSpPr>
        <p:spPr>
          <a:xfrm>
            <a:off x="2706687" y="2085181"/>
            <a:ext cx="11562292" cy="65484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Virtuallenv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Environment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是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解释器虚拟环境，当有多个不同的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版本需要切换时，可以使用该选项。</a:t>
            </a:r>
          </a:p>
          <a:p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Conda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Environment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是配置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Conda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环境，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Conda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是一个开源的软件包管理系统和环境管理系统。安装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Conda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一般是通过安装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Anaconda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实现的，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Anaconda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是一个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语言的免费增值发行版，用于进行大规模数据处理、预测分析和科学计算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致力于简化包的管理和部署。</a:t>
            </a:r>
          </a:p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System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Interpreter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是配置当前系统安装的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解释器，本例中需要选中该选项，选中该选项在右边的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Interpreter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选择当前系统安装的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解释器文件夹，如图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2-11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所示。</a:t>
            </a:r>
          </a:p>
        </p:txBody>
      </p:sp>
      <p:sp>
        <p:nvSpPr>
          <p:cNvPr id="157" name="课程内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有三个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解释器虚拟环境：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95906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10.2  返回特殊数据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2.3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Eclipse+PyDev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开发工具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28515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10.1  函数声明…"/>
          <p:cNvSpPr txBox="1">
            <a:spLocks noGrp="1"/>
          </p:cNvSpPr>
          <p:nvPr>
            <p:ph type="body" idx="1"/>
          </p:nvPr>
        </p:nvSpPr>
        <p:spPr>
          <a:xfrm>
            <a:off x="2706687" y="2085181"/>
            <a:ext cx="12687988" cy="65484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安装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JRE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（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Java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运行环境）或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JDK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（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Java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开发工具包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）。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下载和安装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Eclipse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</a:t>
            </a:r>
          </a:p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3.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安装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PyDev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插件。</a:t>
            </a:r>
            <a:endParaRPr lang="zh-CN" altLang="en-US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7" name="课程内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Eclipse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插件三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个步骤：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45730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课程内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2.3.1 	Eclipse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下载和安装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680" y="1726076"/>
            <a:ext cx="10058400" cy="744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5515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课程内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 载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镜像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732" y="1726076"/>
            <a:ext cx="10058400" cy="697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5290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10.1  函数声明…"/>
          <p:cNvSpPr txBox="1">
            <a:spLocks noGrp="1"/>
          </p:cNvSpPr>
          <p:nvPr>
            <p:ph type="body" idx="1"/>
          </p:nvPr>
        </p:nvSpPr>
        <p:spPr>
          <a:xfrm>
            <a:off x="2706687" y="2085181"/>
            <a:ext cx="11562292" cy="6548438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2.1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搭建</a:t>
            </a:r>
            <a:r>
              <a:rPr 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环境</a:t>
            </a:r>
            <a:endParaRPr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2.2 </a:t>
            </a:r>
            <a:r>
              <a:rPr 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PyCharm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开发工具</a:t>
            </a:r>
            <a:endParaRPr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2.3 </a:t>
            </a:r>
            <a:r>
              <a:rPr 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Eclipse+PyDev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开发工具</a:t>
            </a:r>
            <a:endParaRPr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2.4 </a:t>
            </a:r>
            <a:r>
              <a:rPr 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Visual Studio Code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开发工具</a:t>
            </a:r>
            <a:endParaRPr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2.5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文本编辑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工具</a:t>
            </a:r>
            <a:endParaRPr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7" name="课程内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课程内容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课程内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2.3.2 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PyDev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插件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979" y="1726076"/>
            <a:ext cx="8690621" cy="837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8396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课程内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2.3.3 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解释器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39" y="2058061"/>
            <a:ext cx="10809376" cy="713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872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课程内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2.3.4 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UTF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编码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un 函数名(参数列表) : 返回值类型 {…"/>
          <p:cNvSpPr/>
          <p:nvPr/>
        </p:nvSpPr>
        <p:spPr>
          <a:xfrm>
            <a:off x="2267479" y="3252125"/>
            <a:ext cx="12078527" cy="3376351"/>
          </a:xfrm>
          <a:prstGeom prst="rect">
            <a:avLst/>
          </a:prstGeom>
          <a:solidFill>
            <a:srgbClr val="D4E3FE"/>
          </a:solidFill>
          <a:ln w="0">
            <a:solidFill>
              <a:schemeClr val="bg2">
                <a:lumMod val="9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0729" tIns="330729" rIns="330729" bIns="330729" anchor="ctr">
            <a:spAutoFit/>
          </a:bodyPr>
          <a:lstStyle/>
          <a:p>
            <a:pPr algn="l" defTabSz="476250">
              <a:tabLst>
                <a:tab pos="342900" algn="l"/>
              </a:tabLst>
              <a:defRPr sz="220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</a:t>
            </a:r>
            <a:r>
              <a:rPr 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Windows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下使用</a:t>
            </a:r>
            <a:r>
              <a:rPr 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Eclipse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还有一个麻烦的问题，在本章的开始提到过：</a:t>
            </a:r>
            <a:r>
              <a:rPr 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Eclipse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</a:t>
            </a:r>
            <a:r>
              <a:rPr 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Windows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平台下默认字符集是</a:t>
            </a:r>
            <a:r>
              <a:rPr lang="en-US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GBK</a:t>
            </a:r>
            <a:r>
              <a:rPr 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如果在</a:t>
            </a:r>
            <a:r>
              <a:rPr 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Windows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平台下</a:t>
            </a:r>
            <a:r>
              <a:rPr 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Eclipse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编写</a:t>
            </a:r>
            <a:r>
              <a:rPr 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Python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程序代码，如果代码中有中文则无法解释运行，会出现如下错误。如果在其他平台打开该代码文件则会出现中文乱码问题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lang="en-US" altLang="zh-CN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l" defTabSz="476250">
              <a:tabLst>
                <a:tab pos="342900" algn="l"/>
              </a:tabLst>
              <a:defRPr sz="220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l" defTabSz="476250">
              <a:tabLst>
                <a:tab pos="342900" algn="l"/>
              </a:tabLst>
              <a:defRPr sz="220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rPr 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File "</a:t>
            </a:r>
            <a:r>
              <a:rPr lang="en-US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XXX.py</a:t>
            </a:r>
            <a:r>
              <a:rPr 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", line 2</a:t>
            </a:r>
          </a:p>
          <a:p>
            <a:pPr algn="l" defTabSz="476250">
              <a:tabLst>
                <a:tab pos="342900" algn="l"/>
              </a:tabLst>
              <a:defRPr sz="220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rPr lang="en-US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SyntaxError</a:t>
            </a:r>
            <a:r>
              <a:rPr 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 Non-</a:t>
            </a:r>
            <a:r>
              <a:rPr lang="en-US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UTF</a:t>
            </a:r>
            <a:r>
              <a:rPr 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-8 code starting with '\</a:t>
            </a:r>
            <a:r>
              <a:rPr lang="en-US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xc4</a:t>
            </a:r>
            <a:r>
              <a:rPr 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' in file </a:t>
            </a:r>
            <a:r>
              <a:rPr lang="en-US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XXX.py</a:t>
            </a:r>
            <a:r>
              <a:rPr 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on line 3, but no encoding declared; see http://</a:t>
            </a:r>
            <a:r>
              <a:rPr lang="en-US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python.org</a:t>
            </a:r>
            <a:r>
              <a:rPr 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en-US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dev</a:t>
            </a:r>
            <a:r>
              <a:rPr 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/peps/pep-0263/ for details</a:t>
            </a:r>
          </a:p>
        </p:txBody>
      </p:sp>
    </p:spTree>
    <p:extLst>
      <p:ext uri="{BB962C8B-B14F-4D97-AF65-F5344CB8AC3E}">
        <p14:creationId xmlns:p14="http://schemas.microsoft.com/office/powerpoint/2010/main" val="3494059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要使用函数首先需要声明函数，然后在需要的地方进行调用。函数的语法格式如下：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279929">
              <a:defRPr sz="2852"/>
            </a:lvl1pPr>
          </a:lstStyle>
          <a:p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解决上述问题有两种方案：</a:t>
            </a:r>
            <a:endParaRPr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10.1  函数声明…"/>
          <p:cNvSpPr txBox="1">
            <a:spLocks/>
          </p:cNvSpPr>
          <p:nvPr/>
        </p:nvSpPr>
        <p:spPr>
          <a:xfrm>
            <a:off x="2706687" y="2085181"/>
            <a:ext cx="11562292" cy="6548438"/>
          </a:xfrm>
          <a:prstGeom prst="rect">
            <a:avLst/>
          </a:prstGeom>
        </p:spPr>
        <p:txBody>
          <a:bodyPr>
            <a:normAutofit/>
          </a:bodyPr>
          <a:lstStyle>
            <a:lvl1pPr marL="444500" marR="0" indent="-444500" algn="l" defTabSz="608541" rtl="0" latinLnBrk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608541" rtl="0" latinLnBrk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608541" rtl="0" latinLnBrk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608541" rtl="0" latinLnBrk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608541" rtl="0" latinLnBrk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608541" rtl="0" latinLnBrk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608541" rtl="0" latinLnBrk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608541" rtl="0" latinLnBrk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608541" rtl="0" latinLnBrk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在代码文件的开通添加如下代码指令，告诉解释器采用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GBK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编码进行解释。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System Interpreter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是配置当前系统安装的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解释器，本例中需要选中该选项，选中该选项在右边的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Interpreter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选择当前系统安装的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解释器文件夹，如图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2-11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所示。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hangingPunct="1"/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设置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Eclipse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编辑文本文件的默认字符集为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UTF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。这种方案不涉及到代码，本节介绍这种方案的设置过程。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课程内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2.4 	Visual Studio Code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开发工具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502" y="2200408"/>
            <a:ext cx="10127556" cy="713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074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要使用函数首先需要声明函数，然后在需要的地方进行调用。函数的语法格式如下：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279929">
              <a:defRPr sz="2852"/>
            </a:lvl1pPr>
          </a:lstStyle>
          <a:p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2.5 	</a:t>
            </a: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文本编辑工具</a:t>
            </a:r>
            <a:endParaRPr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10.1  函数声明…"/>
          <p:cNvSpPr txBox="1">
            <a:spLocks/>
          </p:cNvSpPr>
          <p:nvPr/>
        </p:nvSpPr>
        <p:spPr>
          <a:xfrm>
            <a:off x="2706687" y="2085181"/>
            <a:ext cx="11562292" cy="6548438"/>
          </a:xfrm>
          <a:prstGeom prst="rect">
            <a:avLst/>
          </a:prstGeom>
        </p:spPr>
        <p:txBody>
          <a:bodyPr>
            <a:normAutofit/>
          </a:bodyPr>
          <a:lstStyle>
            <a:lvl1pPr marL="444500" marR="0" indent="-444500" algn="l" defTabSz="608541" rtl="0" latinLnBrk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608541" rtl="0" latinLnBrk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608541" rtl="0" latinLnBrk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608541" rtl="0" latinLnBrk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608541" rtl="0" latinLnBrk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608541" rtl="0" latinLnBrk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608541" rtl="0" latinLnBrk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608541" rtl="0" latinLnBrk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608541" rtl="0" latinLnBrk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hangingPunct="1">
              <a:buNone/>
            </a:pP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考虑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跨平台开发可以使用的文本编辑工具：</a:t>
            </a:r>
          </a:p>
          <a:p>
            <a:pPr hangingPunct="1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Sublime Text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。近年来发展和壮大的文本编辑工具，所有的设置没有图形界面，在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JSON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格式 的文件中进行的，初学者入门比较难，官网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www.sublimetext.com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</a:t>
            </a:r>
          </a:p>
          <a:p>
            <a:pPr hangingPunct="1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UltraEdit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。历史悠久强大的文本编辑工具，可支持文本列模式等很多有用的功能，官网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www.ultraedit.com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1472980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0.1  函数声明…"/>
          <p:cNvSpPr txBox="1">
            <a:spLocks/>
          </p:cNvSpPr>
          <p:nvPr/>
        </p:nvSpPr>
        <p:spPr>
          <a:xfrm>
            <a:off x="2706687" y="2085181"/>
            <a:ext cx="11562292" cy="6548438"/>
          </a:xfrm>
          <a:prstGeom prst="rect">
            <a:avLst/>
          </a:prstGeom>
        </p:spPr>
        <p:txBody>
          <a:bodyPr>
            <a:normAutofit/>
          </a:bodyPr>
          <a:lstStyle>
            <a:lvl1pPr marL="444500" marR="0" indent="-444500" algn="l" defTabSz="608541" rtl="0" latinLnBrk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608541" rtl="0" latinLnBrk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608541" rtl="0" latinLnBrk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608541" rtl="0" latinLnBrk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608541" rtl="0" latinLnBrk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608541" rtl="0" latinLnBrk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608541" rtl="0" latinLnBrk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608541" rtl="0" latinLnBrk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608541" rtl="0" latinLnBrk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hangingPunct="1">
              <a:buNone/>
            </a:pP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如果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只考虑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Windows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平台开发，可以选择的文本编辑工具就很多了，常用如下：</a:t>
            </a:r>
          </a:p>
          <a:p>
            <a:pPr hangingPunct="1"/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Notepad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++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Notepad++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本意是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Windows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平台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Notepad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（记事本）的升级，但其功能非常强大，能够很好地支持中文等多种语言，内置支持多达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27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种语言的语法高亮度显示。更重要的是它是免费的。官网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www.notepad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-plus-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plus.org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</a:t>
            </a:r>
          </a:p>
          <a:p>
            <a:pPr hangingPunct="1"/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EditPlus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。历史悠久强大的付费文本编辑工具，小巧、轻便、灵活，官网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www.editplus.com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7514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QQ20180624-0.png" descr="QQ20180624-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4384" y="5870986"/>
            <a:ext cx="2133568" cy="29014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QQ20180624-1.png" descr="QQ20180624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42268" y="5890941"/>
            <a:ext cx="2076248" cy="28615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QQ20180624-2.png" descr="QQ20180624-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12832" y="5890941"/>
            <a:ext cx="2112266" cy="28615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QQ20180624-3.png" descr="QQ20180624-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19414" y="5870986"/>
            <a:ext cx="2105598" cy="2901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logo.png" descr="log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142453" y="4697367"/>
            <a:ext cx="3447314" cy="1280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10.1  函数声明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环境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10.1  函数声明…"/>
          <p:cNvSpPr txBox="1">
            <a:spLocks noGrp="1"/>
          </p:cNvSpPr>
          <p:nvPr>
            <p:ph type="body" idx="1"/>
          </p:nvPr>
        </p:nvSpPr>
        <p:spPr>
          <a:xfrm>
            <a:off x="2706687" y="2085181"/>
            <a:ext cx="11562292" cy="654843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CPython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CPython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是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官方提供，一般情况下提到的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就是指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CPython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CPython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是基于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语言编写的，它实现的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解释器能够将源代码编译为字节码（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Bytecode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），类似于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Java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语言，然后再由虚拟机执行，这样当再次执行相同源代码文件时，如果源代码文件没有修改过，那么它会直接解释执行字节码文件，这样会提高程序的运行速度。</a:t>
            </a:r>
          </a:p>
          <a:p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PyPy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。是基于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实现的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环境。速度要比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CPython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快，但兼容性不如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CPython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。官网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www.pypy.org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</a:t>
            </a:r>
          </a:p>
          <a:p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Jython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。是基于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Java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实现的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环境。可以将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代码编译为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Java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字节码，可以在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Java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虚拟机下运行。官网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www.jython.org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</a:t>
            </a:r>
          </a:p>
          <a:p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IronPython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。是基于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.NET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平台实现的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环境，可以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.NET Framework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链接库。官网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www.ironpython.net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</a:t>
            </a:r>
          </a:p>
        </p:txBody>
      </p:sp>
      <p:sp>
        <p:nvSpPr>
          <p:cNvPr id="157" name="课程内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环境产品有多个，包括：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25227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课程内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下载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280" y="1726076"/>
            <a:ext cx="8976360" cy="741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486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课程内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zh-CN" dirty="0"/>
              <a:t> 下载</a:t>
            </a:r>
            <a:r>
              <a:rPr lang="en-US" altLang="zh-CN" dirty="0"/>
              <a:t>Windows 64</a:t>
            </a:r>
            <a:r>
              <a:rPr lang="zh-CN" altLang="zh-CN" dirty="0"/>
              <a:t>位版本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089" y="1726076"/>
            <a:ext cx="9142849" cy="718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523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课程内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安装内容选择对话框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0" y="1886096"/>
            <a:ext cx="10634542" cy="654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633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10.1  函数声明…"/>
          <p:cNvSpPr txBox="1">
            <a:spLocks noGrp="1"/>
          </p:cNvSpPr>
          <p:nvPr>
            <p:ph type="body" idx="1"/>
          </p:nvPr>
        </p:nvSpPr>
        <p:spPr>
          <a:xfrm>
            <a:off x="2706687" y="2085181"/>
            <a:ext cx="11562292" cy="65484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IDLE (Python 3.6 64-bit).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lnk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。打开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 IDLE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工具，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IDLE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是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官方提供的编写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程序的交互式运行编程环境工具。</a:t>
            </a:r>
          </a:p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 3.6 (64-bit).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lnk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。打开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解释器。</a:t>
            </a:r>
          </a:p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 3.6 Manuals (64-bit).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lnk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。打开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帮助文档。</a:t>
            </a:r>
          </a:p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 3.6 Module Docs (64-bit).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lnk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。打开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内置模块帮助文档。</a:t>
            </a:r>
            <a:endParaRPr lang="zh-CN" altLang="en-US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7" name="课程内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个文件说明如下：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01127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课程内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个快捷方式文件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207" y="1726076"/>
            <a:ext cx="11080413" cy="669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0947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2916" tIns="52916" rIns="52916" bIns="52916" numCol="1" spcCol="38100" rtlCol="0" anchor="ctr">
        <a:spAutoFit/>
      </a:bodyPr>
      <a:lstStyle>
        <a:defPPr marL="0" marR="0" indent="0" algn="ctr" defTabSz="60854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2916" tIns="52916" rIns="52916" bIns="52916" numCol="1" spcCol="38100" rtlCol="0" anchor="ctr">
        <a:spAutoFit/>
      </a:bodyPr>
      <a:lstStyle>
        <a:defPPr marL="0" marR="0" indent="0" algn="ctr" defTabSz="60854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2916" tIns="52916" rIns="52916" bIns="52916" numCol="1" spcCol="38100" rtlCol="0" anchor="ctr">
        <a:spAutoFit/>
      </a:bodyPr>
      <a:lstStyle>
        <a:defPPr marL="0" marR="0" indent="0" algn="ctr" defTabSz="60854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2916" tIns="52916" rIns="52916" bIns="52916" numCol="1" spcCol="38100" rtlCol="0" anchor="ctr">
        <a:spAutoFit/>
      </a:bodyPr>
      <a:lstStyle>
        <a:defPPr marL="0" marR="0" indent="0" algn="ctr" defTabSz="60854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714</Words>
  <Application>Microsoft Macintosh PowerPoint</Application>
  <PresentationFormat>自定义</PresentationFormat>
  <Paragraphs>56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7" baseType="lpstr">
      <vt:lpstr>Avenir Roman</vt:lpstr>
      <vt:lpstr>Gill Sans</vt:lpstr>
      <vt:lpstr>Helvetica</vt:lpstr>
      <vt:lpstr>Helvetica Light</vt:lpstr>
      <vt:lpstr>Lantinghei SC Heavy</vt:lpstr>
      <vt:lpstr>Microsoft YaHei UI</vt:lpstr>
      <vt:lpstr>冬青黑体简体中文 W3</vt:lpstr>
      <vt:lpstr>微软雅黑</vt:lpstr>
      <vt:lpstr>微软雅黑 Light</vt:lpstr>
      <vt:lpstr>White</vt:lpstr>
      <vt:lpstr>第2章 开发环境搭建</vt:lpstr>
      <vt:lpstr>课程内容</vt:lpstr>
      <vt:lpstr>2.1  搭建Python环境</vt:lpstr>
      <vt:lpstr>Python环境产品有多个，包括：</vt:lpstr>
      <vt:lpstr>下载Python</vt:lpstr>
      <vt:lpstr> 下载Windows 64位版本</vt:lpstr>
      <vt:lpstr>安装内容选择对话框</vt:lpstr>
      <vt:lpstr>这4个文件说明如下：</vt:lpstr>
      <vt:lpstr> 4个快捷方式文件</vt:lpstr>
      <vt:lpstr>2.2  PyCharm开发工具</vt:lpstr>
      <vt:lpstr> Jetbrains公司工具</vt:lpstr>
      <vt:lpstr> 2.2.1  下载和安装</vt:lpstr>
      <vt:lpstr>2.2.2  设置Python解释器</vt:lpstr>
      <vt:lpstr>配置Python解释器</vt:lpstr>
      <vt:lpstr>有三个Python解释器虚拟环境：</vt:lpstr>
      <vt:lpstr>2.3  Eclipse+PyDev开发工具</vt:lpstr>
      <vt:lpstr>安装Eclipse插件三个步骤：</vt:lpstr>
      <vt:lpstr>2.3.1  Eclipse下载和安装</vt:lpstr>
      <vt:lpstr>选择下 载镜像地址</vt:lpstr>
      <vt:lpstr>2.3.2  安装PyDev插件</vt:lpstr>
      <vt:lpstr>2.3.3  设置Python解释器</vt:lpstr>
      <vt:lpstr>2.3.4  设置UTF-8编码</vt:lpstr>
      <vt:lpstr>解决上述问题有两种方案：</vt:lpstr>
      <vt:lpstr>2.4  Visual Studio Code开发工具</vt:lpstr>
      <vt:lpstr>2.5  文本编辑工具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第10章 函数</dc:title>
  <cp:lastModifiedBy>Microsoft Office 用户</cp:lastModifiedBy>
  <cp:revision>25</cp:revision>
  <dcterms:modified xsi:type="dcterms:W3CDTF">2019-07-29T10:16:59Z</dcterms:modified>
</cp:coreProperties>
</file>